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5D1-A76D-4391-B0EE-D24C1D65AC61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050-F130-417B-B812-FDA280AD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5D1-A76D-4391-B0EE-D24C1D65AC61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050-F130-417B-B812-FDA280AD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3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5D1-A76D-4391-B0EE-D24C1D65AC61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050-F130-417B-B812-FDA280ADE6B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0493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5D1-A76D-4391-B0EE-D24C1D65AC61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050-F130-417B-B812-FDA280AD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34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5D1-A76D-4391-B0EE-D24C1D65AC61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050-F130-417B-B812-FDA280ADE6B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7911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5D1-A76D-4391-B0EE-D24C1D65AC61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050-F130-417B-B812-FDA280AD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1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5D1-A76D-4391-B0EE-D24C1D65AC61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050-F130-417B-B812-FDA280AD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4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5D1-A76D-4391-B0EE-D24C1D65AC61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050-F130-417B-B812-FDA280AD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2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5D1-A76D-4391-B0EE-D24C1D65AC61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050-F130-417B-B812-FDA280AD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5D1-A76D-4391-B0EE-D24C1D65AC61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050-F130-417B-B812-FDA280AD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5D1-A76D-4391-B0EE-D24C1D65AC61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050-F130-417B-B812-FDA280AD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5D1-A76D-4391-B0EE-D24C1D65AC61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050-F130-417B-B812-FDA280AD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5D1-A76D-4391-B0EE-D24C1D65AC61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050-F130-417B-B812-FDA280AD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8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5D1-A76D-4391-B0EE-D24C1D65AC61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050-F130-417B-B812-FDA280AD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2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5D1-A76D-4391-B0EE-D24C1D65AC61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050-F130-417B-B812-FDA280AD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4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7050-F130-417B-B812-FDA280ADE6B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65D1-A76D-4391-B0EE-D24C1D65AC61}" type="datetimeFigureOut">
              <a:rPr lang="en-US" smtClean="0"/>
              <a:t>5/14/2026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4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E65D1-A76D-4391-B0EE-D24C1D65AC61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DA7050-F130-417B-B812-FDA280AD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8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1128" y="1782618"/>
            <a:ext cx="8682876" cy="2268218"/>
          </a:xfrm>
        </p:spPr>
        <p:txBody>
          <a:bodyPr/>
          <a:lstStyle/>
          <a:p>
            <a:r>
              <a:rPr lang="en-US" sz="40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EFFECTIVE POTENTIALS IN GENERAL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SCALAR-TENSOR THEORIES </a:t>
            </a:r>
            <a:r>
              <a:rPr lang="en-US" sz="40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OF GRAVITY</a:t>
            </a:r>
            <a:endParaRPr lang="en-US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8" y="4244797"/>
            <a:ext cx="7766936" cy="1096899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HRIPSIME K.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TERYAN,</a:t>
            </a:r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A.A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SAHARIAN, G.H. HARUTYUNYAN,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R.M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AVAGYAN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logo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" y="155430"/>
            <a:ext cx="3057526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37070" y="1414318"/>
            <a:ext cx="296703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24RL-1C036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564" y="-151986"/>
            <a:ext cx="4996873" cy="2321864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29982" y="5114282"/>
            <a:ext cx="3470131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CCFF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DOI: 10.1007/s10511-026-09912-6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3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255" y="389200"/>
            <a:ext cx="9522691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Abstract</a:t>
            </a:r>
            <a:endParaRPr lang="en-US" sz="900" kern="1400" dirty="0" smtClean="0">
              <a:ln>
                <a:noFill/>
              </a:ln>
              <a:solidFill>
                <a:srgbClr val="00CCFF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n-US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sz="900" kern="1400" dirty="0" smtClean="0">
              <a:ln>
                <a:noFill/>
              </a:ln>
              <a:solidFill>
                <a:srgbClr val="00CCFF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n-US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We consider general scalar-tensor theories in (D+1)-dimensional </a:t>
            </a:r>
            <a:r>
              <a:rPr lang="en-US" kern="14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spacetime</a:t>
            </a:r>
            <a:r>
              <a:rPr lang="en-US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The interplay between the Jordan and Einstein frame representations is explored. As a specific illustration of the general framework, we examine higher-dimensional generalizations of the Jordan-Brans-</a:t>
            </a:r>
            <a:r>
              <a:rPr lang="en-US" kern="14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Dicke</a:t>
            </a:r>
            <a:r>
              <a:rPr lang="en-US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theory, theories with </a:t>
            </a:r>
            <a:r>
              <a:rPr lang="en-US" kern="14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nonminimally</a:t>
            </a:r>
            <a:r>
              <a:rPr lang="en-US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coupled scalar fields, f(R) gravity and low-energy string effective gravity. The properties of the Einstein frame scalar field effective potentials are discussed.</a:t>
            </a:r>
            <a:endParaRPr lang="en-US" sz="900" kern="1400" dirty="0" smtClean="0">
              <a:ln>
                <a:noFill/>
              </a:ln>
              <a:solidFill>
                <a:srgbClr val="00CCFF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sz="900" kern="1400" dirty="0" smtClean="0">
                <a:ln>
                  <a:noFill/>
                </a:ln>
                <a:solidFill>
                  <a:srgbClr val="00CCFF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CCFF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" t="-8467"/>
          <a:stretch>
            <a:fillRect/>
          </a:stretch>
        </p:blipFill>
        <p:spPr bwMode="auto">
          <a:xfrm>
            <a:off x="1487055" y="2726459"/>
            <a:ext cx="5657850" cy="53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4" y="3567979"/>
            <a:ext cx="4598988" cy="6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90" y="3357636"/>
            <a:ext cx="22733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7" y="4523799"/>
            <a:ext cx="7021513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16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3" y="178397"/>
            <a:ext cx="4378034" cy="57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478" y="227277"/>
            <a:ext cx="4806085" cy="52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9" y="1165213"/>
            <a:ext cx="6472238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54" y="2824843"/>
            <a:ext cx="6991927" cy="31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3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843" y="635721"/>
            <a:ext cx="9345611" cy="209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Acknowledgments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work was supported by the grant No. 24RL-1C036 of the Higher Education and Science Committee of the Ministry of Education, Science, Culture and Sport RA.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382" y="3611419"/>
            <a:ext cx="83034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 FOR YOUR</a:t>
            </a:r>
          </a:p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ATTENTION</a:t>
            </a:r>
            <a:endParaRPr lang="ru-RU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717366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61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Trebuchet MS</vt:lpstr>
      <vt:lpstr>Wingdings 3</vt:lpstr>
      <vt:lpstr>Грань</vt:lpstr>
      <vt:lpstr>EFFECTIVE POTENTIALS IN GENERAL SCALAR-TENSOR THEORIES OF GRAVITY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POTENTIALS IN GENERAL SCALAR-TENSOR THEORIES OF GRAVITY</dc:title>
  <dc:creator>Hripsime</dc:creator>
  <cp:lastModifiedBy>Hripsime</cp:lastModifiedBy>
  <cp:revision>6</cp:revision>
  <dcterms:created xsi:type="dcterms:W3CDTF">2026-05-12T06:06:03Z</dcterms:created>
  <dcterms:modified xsi:type="dcterms:W3CDTF">2026-05-14T08:37:11Z</dcterms:modified>
</cp:coreProperties>
</file>